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164"/>
    <a:srgbClr val="D9DFE0"/>
    <a:srgbClr val="C6C6C6"/>
    <a:srgbClr val="BBBBBB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F13C0-6B36-45A5-8405-DDFCF9591E7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EEA-3C2A-44F5-B8F4-611A0C82B0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643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EEA-3C2A-44F5-B8F4-611A0C82B0D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11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773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68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383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1591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875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487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96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979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50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10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935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68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897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41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39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05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810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B874D11-6360-4BA5-BEC6-969631EB9BC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945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IN" b="1" dirty="0"/>
              <a:t>BA</a:t>
            </a:r>
            <a:r>
              <a:rPr lang="en-IN" b="1" dirty="0">
                <a:solidFill>
                  <a:srgbClr val="FF0000"/>
                </a:solidFill>
              </a:rPr>
              <a:t>RE</a:t>
            </a:r>
            <a:r>
              <a:rPr lang="en-IN" b="1" dirty="0"/>
              <a:t> </a:t>
            </a:r>
            <a:r>
              <a:rPr lang="en-IN" b="1" dirty="0">
                <a:solidFill>
                  <a:srgbClr val="FF0000"/>
                </a:solidFill>
              </a:rPr>
              <a:t>IN</a:t>
            </a:r>
            <a:r>
              <a:rPr lang="en-IN" b="1" dirty="0"/>
              <a:t>TERNATIONAL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B3907D-5892-EFE7-1978-540BBB757473}"/>
              </a:ext>
            </a:extLst>
          </p:cNvPr>
          <p:cNvSpPr txBox="1"/>
          <p:nvPr/>
        </p:nvSpPr>
        <p:spPr>
          <a:xfrm>
            <a:off x="2568539" y="3624209"/>
            <a:ext cx="962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Customer Satisfaction Analysis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03496F-0E77-497D-1193-C27131CB6F25}"/>
              </a:ext>
            </a:extLst>
          </p:cNvPr>
          <p:cNvSpPr txBox="1"/>
          <p:nvPr/>
        </p:nvSpPr>
        <p:spPr>
          <a:xfrm>
            <a:off x="6096000" y="4270539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In-depth Evaluation of Staff Interaction and Website Enquiries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5D8FA6-ADF9-9B71-12A6-29D8D7030223}"/>
              </a:ext>
            </a:extLst>
          </p:cNvPr>
          <p:cNvSpPr txBox="1"/>
          <p:nvPr/>
        </p:nvSpPr>
        <p:spPr>
          <a:xfrm>
            <a:off x="8977745" y="5107143"/>
            <a:ext cx="3214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Tushar Khapre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33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7"/>
            <a:ext cx="9780999" cy="1056742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BJECTIVE</a:t>
            </a:r>
            <a:endParaRPr lang="en-IN" sz="6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E5A21-55A3-2F20-2BF7-F1FCD1FAA1D7}"/>
              </a:ext>
            </a:extLst>
          </p:cNvPr>
          <p:cNvSpPr txBox="1"/>
          <p:nvPr/>
        </p:nvSpPr>
        <p:spPr>
          <a:xfrm>
            <a:off x="-1" y="1479477"/>
            <a:ext cx="12191999" cy="4382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 Customer Experience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Assess the overall satisfaction and experience of visitors at the center, focusing on various touchpoints such as website inquiry, center visit, reception, and interaction with the salesperson.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Strengths and Weaknesses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 the positive aspects and areas needing improvement in the services, facilities, and customer interactions.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Follow-up Effectiveness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effectiveness and timeliness of follow-up communications post-visit.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Regional and Group Analysis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the performance and customer satisfaction across different regions and between company-owned and franchisee centers.</a:t>
            </a:r>
          </a:p>
        </p:txBody>
      </p:sp>
    </p:spTree>
    <p:extLst>
      <p:ext uri="{BB962C8B-B14F-4D97-AF65-F5344CB8AC3E}">
        <p14:creationId xmlns:p14="http://schemas.microsoft.com/office/powerpoint/2010/main" val="64433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M</a:t>
            </a:r>
            <a:r>
              <a:rPr lang="en-IN" sz="6000" b="1" dirty="0"/>
              <a:t>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191999" cy="4890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Preparation: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 date and time fields to appropriate datetime formats.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missing values and standardize categorical data.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summary statistics for numerical fields like evaluation scores and time taken for various activities.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frequency distributions for categorical variables.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 textual feedback in fields like "Please elaborate" sections to gauge sentiment and identify common themes.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customer satisfaction scores and other key metrics across (Conversion rate).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GB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030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M</a:t>
            </a:r>
            <a:r>
              <a:rPr lang="en-IN" sz="6000" b="1" dirty="0"/>
              <a:t>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191999" cy="3966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Correlation Analysis: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correlations between different variables, such as the relationship between website inquiry ease and overall satisfaction.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visualizations like bar charts, pie charts, and heatmaps to represent the data insights clearly.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Reporting: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Compile the findings into a comprehensive report, highlighting key insights, strengths, weaknesses, and actionable recommendations for improvement.</a:t>
            </a:r>
          </a:p>
          <a:p>
            <a:pPr lvl="1">
              <a:lnSpc>
                <a:spcPct val="150000"/>
              </a:lnSpc>
            </a:pP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482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SU</a:t>
            </a:r>
            <a:r>
              <a:rPr lang="en-IN" sz="6000" b="1" dirty="0"/>
              <a:t>MMARY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62A1D1-BFF1-C033-8AA2-C7225C2D7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5" y="9883437"/>
            <a:ext cx="3843748" cy="181101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8B7C158-6AF0-D9FF-EAC3-EBD19B9B5C3E}"/>
              </a:ext>
            </a:extLst>
          </p:cNvPr>
          <p:cNvSpPr txBox="1"/>
          <p:nvPr/>
        </p:nvSpPr>
        <p:spPr>
          <a:xfrm>
            <a:off x="8495413" y="1580506"/>
            <a:ext cx="360443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Highest evaluation days are highest between 17-20 &amp; highest week of day is Tuesday whereas lowest is Friday.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Follow up has to be increased for better student conversion.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Afternoon is the preferred time for students of visiting the centre. So, manpower has to be managed more in this period for customer satisfaction.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Kolkata and Tripura needs to give more focus on evaluation score, student engagement, knowledge, better customer experience.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b="1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9610092-49C6-7D03-1898-D52B877A4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4" y="1528344"/>
            <a:ext cx="8444529" cy="531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02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96352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/>
              <a:t>T</a:t>
            </a:r>
            <a:r>
              <a:rPr lang="en-IN" sz="6000" b="1" dirty="0">
                <a:solidFill>
                  <a:srgbClr val="FF0000"/>
                </a:solidFill>
              </a:rPr>
              <a:t>O</a:t>
            </a:r>
            <a:r>
              <a:rPr lang="en-IN" sz="6000" b="1" dirty="0"/>
              <a:t>P 5 Traits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268" y="-143415"/>
            <a:ext cx="1576843" cy="14379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-17125" y="1386259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209126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Guidance and assistance: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Provided helpful directions and guidance upon arrival.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Assisted with forms and information collection efficiently.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engagement and follow up: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Prompt follow-up calls post-visit and inquiry.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Ensured customer satisfaction through courteous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attentive handling of queries.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Professionalism and knowledge: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Exhibited a warm and welcoming attitude.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Displayed active listening skills and provided personalized advice.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Friendly &amp; Approachable demeanor: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comprehensive knowledge of courses, fees,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methods.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Handled objections effectively and maintained professionalism </a:t>
            </a:r>
          </a:p>
          <a:p>
            <a:pPr lvl="1"/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throughout interactions. 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communication: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Communicated features and benefits clearly.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Offered thorough explanations of payment options and discounts.</a:t>
            </a: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24F5BC-5270-6607-1D44-20B16FCBA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034" y="1504838"/>
            <a:ext cx="5250093" cy="53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96352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/>
              <a:t>Factors for 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268" y="-143415"/>
            <a:ext cx="1576843" cy="14379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-17125" y="1386259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209126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Ease of Navigation and usefulness of th</a:t>
            </a: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website</a:t>
            </a: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appreciating the website's visual appeal,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clear navigation, and informative program descriptions,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the availability of a booking option for center visits.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and informative: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Providing detailed information about NEET, course fees,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discounts, and scholarship opportunities, explaining fee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structures, batch schedules, and special discounts.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Convenient and helpful guidance</a:t>
            </a: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Receiving calls shortly after filling out inquiry forms,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specific instances where representatives followed up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check if the customer had visited the center..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Professionalism &amp; Politeness: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Representatives maintaining a professional </a:t>
            </a:r>
            <a:r>
              <a:rPr lang="en-GB" b="0" i="0" dirty="0" err="1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demeanor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politeness, courteous and respectful handling of customer inquiries and follow-ups. 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Responsive follow up: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Representatives providing addresses and directions to the center, assisting with queries about the </a:t>
            </a:r>
            <a:r>
              <a:rPr lang="en-GB" b="0" i="0" dirty="0" err="1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center's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location, supportive interactions helping customers with the next steps after initial inquiries.</a:t>
            </a: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9F1035-8DB7-1DF2-EC52-CAE354B5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414" y="1522505"/>
            <a:ext cx="5989840" cy="3949236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Gold Star">
                <a:extLst>
                  <a:ext uri="{FF2B5EF4-FFF2-40B4-BE49-F238E27FC236}">
                    <a16:creationId xmlns:a16="http://schemas.microsoft.com/office/drawing/2014/main" id="{83FA374D-7A71-6D58-81FE-5B62676D95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7744224"/>
                  </p:ext>
                </p:extLst>
              </p:nvPr>
            </p:nvGraphicFramePr>
            <p:xfrm>
              <a:off x="7868066" y="183531"/>
              <a:ext cx="806562" cy="76555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06562" cy="765550"/>
                    </a:xfrm>
                    <a:prstGeom prst="rect">
                      <a:avLst/>
                    </a:prstGeom>
                  </am3d:spPr>
                  <am3d:camera>
                    <am3d:pos x="0" y="0" z="6722719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45046" d="1000000"/>
                    <am3d:preTrans dx="-386604" dy="-17000240" dz="-6565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42553" ay="90588" az="-1079584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619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Gold Star">
                <a:extLst>
                  <a:ext uri="{FF2B5EF4-FFF2-40B4-BE49-F238E27FC236}">
                    <a16:creationId xmlns:a16="http://schemas.microsoft.com/office/drawing/2014/main" id="{83FA374D-7A71-6D58-81FE-5B62676D95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8066" y="183531"/>
                <a:ext cx="806562" cy="765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49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rgbClr val="1F4164"/>
      </a:dk1>
      <a:lt1>
        <a:srgbClr val="FFFFFF"/>
      </a:lt1>
      <a:dk2>
        <a:srgbClr val="1F4164"/>
      </a:dk2>
      <a:lt2>
        <a:srgbClr val="FFFFFF"/>
      </a:lt2>
      <a:accent1>
        <a:srgbClr val="CFD3D7"/>
      </a:accent1>
      <a:accent2>
        <a:srgbClr val="CFD3D7"/>
      </a:accent2>
      <a:accent3>
        <a:srgbClr val="1A4263"/>
      </a:accent3>
      <a:accent4>
        <a:srgbClr val="8494A4"/>
      </a:accent4>
      <a:accent5>
        <a:srgbClr val="8C9CB4"/>
      </a:accent5>
      <a:accent6>
        <a:srgbClr val="041444"/>
      </a:accent6>
      <a:hlink>
        <a:srgbClr val="3C5C6C"/>
      </a:hlink>
      <a:folHlink>
        <a:srgbClr val="4C647C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167</TotalTime>
  <Words>623</Words>
  <Application>Microsoft Office PowerPoint</Application>
  <PresentationFormat>Widescreen</PresentationFormat>
  <Paragraphs>77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BARE INTERNATIONAL</vt:lpstr>
      <vt:lpstr>OBJECTIVE</vt:lpstr>
      <vt:lpstr>METHODOLOGY</vt:lpstr>
      <vt:lpstr>METHODOLOGY</vt:lpstr>
      <vt:lpstr>SUMMARY</vt:lpstr>
      <vt:lpstr>TOP 5 Traits </vt:lpstr>
      <vt:lpstr>Factors for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vishal yadav</dc:creator>
  <cp:lastModifiedBy>Tushar Khapre</cp:lastModifiedBy>
  <cp:revision>2</cp:revision>
  <dcterms:created xsi:type="dcterms:W3CDTF">2024-06-29T17:58:53Z</dcterms:created>
  <dcterms:modified xsi:type="dcterms:W3CDTF">2024-09-17T06:22:51Z</dcterms:modified>
</cp:coreProperties>
</file>

<file path=docProps/thumbnail.jpeg>
</file>